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90" r:id="rId2"/>
    <p:sldId id="469" r:id="rId3"/>
    <p:sldId id="518" r:id="rId4"/>
    <p:sldId id="528" r:id="rId5"/>
    <p:sldId id="1499" r:id="rId6"/>
    <p:sldId id="394" r:id="rId7"/>
    <p:sldId id="395" r:id="rId8"/>
    <p:sldId id="396" r:id="rId9"/>
    <p:sldId id="400" r:id="rId10"/>
    <p:sldId id="401" r:id="rId11"/>
    <p:sldId id="402" r:id="rId12"/>
    <p:sldId id="470" r:id="rId13"/>
    <p:sldId id="580" r:id="rId14"/>
    <p:sldId id="418" r:id="rId15"/>
    <p:sldId id="419" r:id="rId16"/>
    <p:sldId id="566" r:id="rId17"/>
    <p:sldId id="570" r:id="rId18"/>
    <p:sldId id="1590" r:id="rId19"/>
    <p:sldId id="440" r:id="rId20"/>
    <p:sldId id="486" r:id="rId21"/>
    <p:sldId id="555" r:id="rId22"/>
    <p:sldId id="554" r:id="rId23"/>
    <p:sldId id="45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592" autoAdjust="0"/>
  </p:normalViewPr>
  <p:slideViewPr>
    <p:cSldViewPr snapToGrid="0" showGuides="1">
      <p:cViewPr varScale="1">
        <p:scale>
          <a:sx n="93" d="100"/>
          <a:sy n="93" d="100"/>
        </p:scale>
        <p:origin x="163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D3EEE-6858-429E-9B58-47246D2F802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C7D99-B2AD-4B3D-B789-EA64E2218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3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C7D99-B2AD-4B3D-B789-EA64E22182D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03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43BA-82E2-4094-B109-A831F665491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2025-10-30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004764" y="6482576"/>
            <a:ext cx="597000" cy="274324"/>
          </a:xfrm>
        </p:spPr>
        <p:txBody>
          <a:bodyPr lIns="0" tIns="0" rIns="0" bIns="0"/>
          <a:lstStyle/>
          <a:p>
            <a:fld id="{D41EC668-D625-4A70-8DEE-D370EF9395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5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FFDDB-186E-42DF-A399-EBCD2D7CF1A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2025-10-30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EC668-D625-4A70-8DEE-D370EF9395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2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그림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625" y="0"/>
            <a:ext cx="12192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761736" y="3429000"/>
            <a:ext cx="2668528" cy="276999"/>
          </a:xfrm>
          <a:prstGeom prst="rect">
            <a:avLst/>
          </a:prstGeom>
          <a:solidFill>
            <a:srgbClr val="BB9B6A"/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주요 포트폴리오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2B4F77-59E4-487E-84A4-34A55B865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6" t="14579" r="59212" b="81234"/>
          <a:stretch/>
        </p:blipFill>
        <p:spPr>
          <a:xfrm>
            <a:off x="4470400" y="2510971"/>
            <a:ext cx="3178629" cy="7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80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FF351B-C661-4E33-88E4-B7B32319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921079" y="1160747"/>
            <a:ext cx="139621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6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CONFERENCE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3FD20B-00BD-4CC0-9C9F-93D3F0E1FFA8}"/>
              </a:ext>
            </a:extLst>
          </p:cNvPr>
          <p:cNvSpPr/>
          <p:nvPr/>
        </p:nvSpPr>
        <p:spPr>
          <a:xfrm>
            <a:off x="364476" y="1916832"/>
            <a:ext cx="11420156" cy="460851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384" y="2085896"/>
            <a:ext cx="3225883" cy="3770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>
              <a:defRPr spc="-80">
                <a:solidFill>
                  <a:srgbClr val="00B0F0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+ Value Balancing Alliance 2020 KOREA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    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오프라인 소규모 세미나 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+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웹 화상 연결을 통해 전세계 송출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3926038-A374-4A7B-A210-C03073D267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84" y="2610488"/>
            <a:ext cx="4420407" cy="248647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BE91436-EA9F-4642-8A38-E81218629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55" y="2622156"/>
            <a:ext cx="4393561" cy="247481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07E368A-270F-4F0E-8C74-9F792ED31A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5372" y="4791871"/>
            <a:ext cx="2696736" cy="15325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1B5D387-2F94-4C50-8742-292B3DC887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3872" y="4791871"/>
            <a:ext cx="2630476" cy="15325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750243A-A015-4F33-AA2A-42C9CC4CE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413" y="4791871"/>
            <a:ext cx="2720262" cy="15325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361270" y="991470"/>
            <a:ext cx="379271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8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0752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FF351B-C661-4E33-88E4-B7B32319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921079" y="1160747"/>
            <a:ext cx="139621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6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CONFERENCE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3FD20B-00BD-4CC0-9C9F-93D3F0E1FFA8}"/>
              </a:ext>
            </a:extLst>
          </p:cNvPr>
          <p:cNvSpPr/>
          <p:nvPr/>
        </p:nvSpPr>
        <p:spPr>
          <a:xfrm>
            <a:off x="364476" y="1916832"/>
            <a:ext cx="11420156" cy="460851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384" y="2085896"/>
            <a:ext cx="5543825" cy="3770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>
              <a:defRPr spc="-80">
                <a:solidFill>
                  <a:srgbClr val="00B0F0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+ SK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그룹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SKMS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개정 선포 및 발표</a:t>
            </a:r>
            <a:endParaRPr kumimoji="0" lang="en-US" altLang="ko-KR" sz="1400" b="1" i="0" u="none" strike="noStrike" kern="1200" cap="none" spc="-8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    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기업내부의 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Inner Promotion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에서 주로 사용되는 형태로 발표 영상 제작을 위한 세트 및 영상 </a:t>
            </a:r>
            <a:r>
              <a:rPr kumimoji="0" lang="ko-KR" altLang="en-US" sz="105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컨텐츠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제작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6A38E1-7848-442C-AC4D-B3497E525E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755" y="4615368"/>
            <a:ext cx="2017139" cy="113464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5827D4-8A58-4733-B242-E8F752EF0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155" y="4598952"/>
            <a:ext cx="2046322" cy="115105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950B399-9DD4-420A-AC25-B55441EFC8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84" y="2632777"/>
            <a:ext cx="6149126" cy="376033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5CB81B5-C249-4FF4-B81B-16E91D22E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5180" y="2631167"/>
            <a:ext cx="3017194" cy="186296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361270" y="991470"/>
            <a:ext cx="379271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8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8622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표면, 패턴, 결, 디자인, 건축물, 구조, 나선, 라운드, 스타일, 현대">
            <a:extLst>
              <a:ext uri="{FF2B5EF4-FFF2-40B4-BE49-F238E27FC236}">
                <a16:creationId xmlns:a16="http://schemas.microsoft.com/office/drawing/2014/main" id="{4FE081E6-9B2F-4AA3-AAB0-356BABA20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93" r="22182"/>
          <a:stretch/>
        </p:blipFill>
        <p:spPr bwMode="auto">
          <a:xfrm>
            <a:off x="0" y="0"/>
            <a:ext cx="121926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9">
            <a:extLst>
              <a:ext uri="{FF2B5EF4-FFF2-40B4-BE49-F238E27FC236}">
                <a16:creationId xmlns:a16="http://schemas.microsoft.com/office/drawing/2014/main" id="{E6563648-C4A5-4AB2-AD4F-56134770F0DA}"/>
              </a:ext>
            </a:extLst>
          </p:cNvPr>
          <p:cNvSpPr/>
          <p:nvPr/>
        </p:nvSpPr>
        <p:spPr>
          <a:xfrm>
            <a:off x="0" y="0"/>
            <a:ext cx="12193200" cy="6870700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73000">
                <a:schemeClr val="tx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809750" y="2952981"/>
            <a:ext cx="4635264" cy="0"/>
          </a:xfrm>
          <a:prstGeom prst="line">
            <a:avLst/>
          </a:prstGeom>
          <a:ln w="28575">
            <a:solidFill>
              <a:srgbClr val="BB9B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61547" y="1914236"/>
            <a:ext cx="1424429" cy="3062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900" b="0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929675" y="3021828"/>
            <a:ext cx="4941353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OFF-LINE MARKETING</a:t>
            </a:r>
          </a:p>
        </p:txBody>
      </p:sp>
    </p:spTree>
    <p:extLst>
      <p:ext uri="{BB962C8B-B14F-4D97-AF65-F5344CB8AC3E}">
        <p14:creationId xmlns:p14="http://schemas.microsoft.com/office/powerpoint/2010/main" val="273261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96911" y="852972"/>
            <a:ext cx="4809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197970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PUBLIC EVENT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16200000" flipH="1">
            <a:off x="2414996" y="205769"/>
            <a:ext cx="0" cy="181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16200000" flipH="1">
            <a:off x="2414997" y="535806"/>
            <a:ext cx="0" cy="181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322973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대한민국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국격을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높이는 국제행사와 다양한 공공이벤트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760FB1-CB37-44E0-BD34-916AE59BF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4900" y="2373932"/>
            <a:ext cx="5862244" cy="366543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4" descr="http://blueinms.co.kr/wp-content/uploads/2017/09/a-1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485" y="2373932"/>
            <a:ext cx="5849615" cy="366543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7485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제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19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대 대통령 취임행사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97529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Winter Olympic and Paralympics 2018 KT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성화봉송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CDBB600-778E-415D-A4FE-969F69FF71C8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BDC31B0-8A89-4685-9CC0-773D6A7CE495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0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96911" y="852972"/>
            <a:ext cx="4809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305622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DOMESTIC EXHIBITION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16200000" flipH="1">
            <a:off x="2953196" y="-332431"/>
            <a:ext cx="0" cy="28944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16200000" flipH="1">
            <a:off x="2953197" y="-2394"/>
            <a:ext cx="0" cy="28944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2533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국내 대형 전시관 제작 및 전시 이벤트 운영</a:t>
            </a:r>
          </a:p>
        </p:txBody>
      </p:sp>
      <p:pic>
        <p:nvPicPr>
          <p:cNvPr id="24" name="Picture 2" descr="http://blueinms.co.kr/wp-content/uploads/2018/06/clean-shot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097" y="2361381"/>
            <a:ext cx="5845003" cy="367747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70"/>
          <a:stretch/>
        </p:blipFill>
        <p:spPr>
          <a:xfrm>
            <a:off x="6197529" y="2361381"/>
            <a:ext cx="5849615" cy="367747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7485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2018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제주국제전기자동차엑스포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MERCEDES-BENZ EQ POWER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전시관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97529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2019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서울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2018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부산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2017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서울 모터쇼 </a:t>
            </a: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토요타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전시관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D5EB32-9E89-4C56-AE0E-1A300A46EF34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58BA010-13BA-444A-AEF5-03ABAB8375C3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90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7529" y="2360867"/>
            <a:ext cx="5849615" cy="367798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485" y="2360867"/>
            <a:ext cx="5849615" cy="367798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96911" y="852972"/>
            <a:ext cx="4809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305622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DOMESTIC EXHIBITION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16200000" flipH="1">
            <a:off x="2953196" y="-332431"/>
            <a:ext cx="0" cy="28944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16200000" flipH="1">
            <a:off x="2953197" y="-2394"/>
            <a:ext cx="0" cy="28944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2533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국내 대형 전시관 제작 및 전시 이벤트 운영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7485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2015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서울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2014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부산 모터쇼 </a:t>
            </a: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쉐보레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전시관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97529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2015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서울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2014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부산 모터쇼 </a:t>
            </a: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재규어랜드로버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전시관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1BE9963-EE7E-4CCA-8092-EEC7E8520443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5FDD250-8C0C-4B50-A69E-22ECE8222D58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46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2BC4983-4B0E-477F-BE3E-874A4FDE30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7" t="3296" r="1149" b="14860"/>
          <a:stretch/>
        </p:blipFill>
        <p:spPr>
          <a:xfrm>
            <a:off x="8607585" y="2312989"/>
            <a:ext cx="3428840" cy="18258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9" t="7864" r="1594" b="17746"/>
          <a:stretch/>
        </p:blipFill>
        <p:spPr>
          <a:xfrm>
            <a:off x="5069840" y="2312988"/>
            <a:ext cx="3428840" cy="18258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http://blueinms.co.kr/wp-content/uploads/2018/03/han1148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51" t="4746" r="17348" b="2132"/>
          <a:stretch/>
        </p:blipFill>
        <p:spPr bwMode="auto">
          <a:xfrm>
            <a:off x="155574" y="2312988"/>
            <a:ext cx="4802506" cy="374491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840" y="4228941"/>
            <a:ext cx="6962235" cy="182895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96911" y="852972"/>
            <a:ext cx="4809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305622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DOMESTIC EXHIBITION</a:t>
            </a:r>
          </a:p>
        </p:txBody>
      </p:sp>
      <p:cxnSp>
        <p:nvCxnSpPr>
          <p:cNvPr id="30" name="직선 연결선 29"/>
          <p:cNvCxnSpPr/>
          <p:nvPr/>
        </p:nvCxnSpPr>
        <p:spPr>
          <a:xfrm rot="16200000" flipH="1">
            <a:off x="2953196" y="-332431"/>
            <a:ext cx="0" cy="28944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16200000" flipH="1">
            <a:off x="2953197" y="-2394"/>
            <a:ext cx="0" cy="28944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2533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국내 대형 전시관 제작 및 전시 이벤트 운영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485" y="5842456"/>
            <a:ext cx="48024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평창동계올림픽 삼성전자 </a:t>
            </a: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갤럭시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홍보관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05625" y="3923442"/>
            <a:ext cx="34308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G-STAR 2019 KRAFTON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69839" y="5842456"/>
            <a:ext cx="69624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G-STAR 2018 / 2017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배틀 그라운드 전시관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67880" y="3923441"/>
            <a:ext cx="34308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2018 JJF LOTTE CARD PREMIUM LOUNGE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0B99CD-F7ED-4F9B-8284-E46D93998859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972B35E-85CB-4FB5-AC64-DB0EFA33D153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37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" t="1091" r="5052" b="889"/>
          <a:stretch/>
        </p:blipFill>
        <p:spPr>
          <a:xfrm>
            <a:off x="5069840" y="2312989"/>
            <a:ext cx="3428840" cy="18258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rcRect l="576" t="8774" r="621" b="5179"/>
          <a:stretch>
            <a:fillRect/>
          </a:stretch>
        </p:blipFill>
        <p:spPr>
          <a:xfrm>
            <a:off x="5069840" y="4232003"/>
            <a:ext cx="6966584" cy="18258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http://blueinms.co.kr/wp-content/uploads/2018/06/clean-shot-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" t="20157" r="3519" b="-1527"/>
          <a:stretch/>
        </p:blipFill>
        <p:spPr bwMode="auto">
          <a:xfrm>
            <a:off x="8607585" y="2312989"/>
            <a:ext cx="3428840" cy="18258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03" t="3578" r="10028" b="9868"/>
          <a:stretch/>
        </p:blipFill>
        <p:spPr>
          <a:xfrm>
            <a:off x="155574" y="2312988"/>
            <a:ext cx="4802506" cy="374491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55574" y="5842456"/>
            <a:ext cx="48024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2019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서울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2018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부산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2017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서울 모터쇼 </a:t>
            </a: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토요타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전시관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69840" y="5842456"/>
            <a:ext cx="69660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2015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서울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2014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부산 모터쇼 </a:t>
            </a: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쉐보레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전시관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05625" y="3707999"/>
            <a:ext cx="3430800" cy="43088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2018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제주국제전기자동차엑스포 </a:t>
            </a:r>
            <a:endParaRPr kumimoji="0" lang="en-US" altLang="ko-KR" sz="1400" b="1" i="0" u="none" strike="noStrike" kern="1200" cap="none" spc="-8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MERCEDES-BENZ EQ POWER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전시관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67880" y="3707999"/>
            <a:ext cx="3430800" cy="43088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2015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서울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2014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부산 모터쇼 </a:t>
            </a:r>
            <a:endParaRPr kumimoji="0" lang="en-US" altLang="ko-KR" sz="1400" b="1" i="0" u="none" strike="noStrike" kern="1200" cap="none" spc="-8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재규어랜드로버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전시관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96911" y="852972"/>
            <a:ext cx="4809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305622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DOMESTIC EXHIBITION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2953196" y="-332431"/>
            <a:ext cx="0" cy="28944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16200000" flipH="1">
            <a:off x="2953197" y="-2394"/>
            <a:ext cx="0" cy="28944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2533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국내 대형 전시관 제작 및 전시 이벤트 운영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9A87FD-B219-4DE1-83C0-F8E07F2178CA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965228-5FF9-41F9-9F41-561438791EFD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921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484" y="2360352"/>
            <a:ext cx="5849616" cy="367901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7528" y="2360349"/>
            <a:ext cx="5849615" cy="367901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7485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2019 / 2018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중국국제수입박람회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CJ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전시관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@SHANGHAI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97529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INVEN GLOBAL ESPORTS CONFERENCE @L.A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96911" y="852972"/>
            <a:ext cx="4809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273837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GLOBAL EXHIBITION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2787596" y="-166831"/>
            <a:ext cx="0" cy="25632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16200000" flipH="1">
            <a:off x="2787597" y="163206"/>
            <a:ext cx="0" cy="25632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2533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해외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대형 전시관 제작 및 전시 이벤트 운영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A0D95B-04AA-4C8F-8F17-C491ADBB7CFA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A6F37C-2E17-4B03-B1EF-EE614CFC30C9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77"/>
          <a:stretch/>
        </p:blipFill>
        <p:spPr>
          <a:xfrm>
            <a:off x="6197515" y="2322390"/>
            <a:ext cx="5849625" cy="371697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61"/>
          <a:stretch/>
        </p:blipFill>
        <p:spPr>
          <a:xfrm>
            <a:off x="157481" y="2322388"/>
            <a:ext cx="5849618" cy="371697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96911" y="852972"/>
            <a:ext cx="4809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262193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BRAND MARKETING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2729996" y="-109231"/>
            <a:ext cx="0" cy="244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16200000" flipH="1">
            <a:off x="2729997" y="220806"/>
            <a:ext cx="0" cy="244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436658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다수의 브랜드와 연간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파트너쉽을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맺으며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규모감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있는 브랜드 캠페인 진행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7485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SKT COOL BEACH – 5GX SUMMER FESTIVAL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97529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SKT 5GX PARTNER SUMMIT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182745" y="1156677"/>
            <a:ext cx="0" cy="252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브랜드 &lt; SK텔레콤 &lt; H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09" y="1130499"/>
            <a:ext cx="814341" cy="31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71A142-7A2E-41A9-8945-E304171DC804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71300A2-B578-4765-9BFA-C8CE23DE1BBC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1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표면, 패턴, 결, 디자인, 건축물, 구조, 나선, 라운드, 스타일, 현대">
            <a:extLst>
              <a:ext uri="{FF2B5EF4-FFF2-40B4-BE49-F238E27FC236}">
                <a16:creationId xmlns:a16="http://schemas.microsoft.com/office/drawing/2014/main" id="{4FE081E6-9B2F-4AA3-AAB0-356BABA20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93" r="22182"/>
          <a:stretch/>
        </p:blipFill>
        <p:spPr bwMode="auto">
          <a:xfrm>
            <a:off x="0" y="0"/>
            <a:ext cx="121926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9">
            <a:extLst>
              <a:ext uri="{FF2B5EF4-FFF2-40B4-BE49-F238E27FC236}">
                <a16:creationId xmlns:a16="http://schemas.microsoft.com/office/drawing/2014/main" id="{E6563648-C4A5-4AB2-AD4F-56134770F0DA}"/>
              </a:ext>
            </a:extLst>
          </p:cNvPr>
          <p:cNvSpPr/>
          <p:nvPr/>
        </p:nvSpPr>
        <p:spPr>
          <a:xfrm>
            <a:off x="0" y="0"/>
            <a:ext cx="12193200" cy="6870700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73000">
                <a:schemeClr val="tx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363531" y="2952981"/>
            <a:ext cx="4500240" cy="0"/>
          </a:xfrm>
          <a:prstGeom prst="line">
            <a:avLst/>
          </a:prstGeom>
          <a:ln w="28575">
            <a:solidFill>
              <a:srgbClr val="BB9B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61547" y="1914236"/>
            <a:ext cx="1424429" cy="3062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900" b="0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58200" y="3021828"/>
            <a:ext cx="4509120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 MARKETING</a:t>
            </a:r>
          </a:p>
        </p:txBody>
      </p:sp>
    </p:spTree>
    <p:extLst>
      <p:ext uri="{BB962C8B-B14F-4D97-AF65-F5344CB8AC3E}">
        <p14:creationId xmlns:p14="http://schemas.microsoft.com/office/powerpoint/2010/main" val="178511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7520" y="2322391"/>
            <a:ext cx="5849620" cy="371697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41B67A-9F96-4DD0-9D9B-2D1A07219C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41"/>
          <a:stretch/>
        </p:blipFill>
        <p:spPr>
          <a:xfrm>
            <a:off x="157481" y="2322392"/>
            <a:ext cx="5849618" cy="371697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96911" y="852972"/>
            <a:ext cx="4809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262193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BRAND MARKETING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2729996" y="-109231"/>
            <a:ext cx="0" cy="244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16200000" flipH="1">
            <a:off x="2729997" y="220806"/>
            <a:ext cx="0" cy="244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436658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다수의 브랜드와 연간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파트너쉽을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맺으며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규모감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있는 브랜드 캠페인 진행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7485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2019 LOTTE WORLD TOWER FIREWORKS FESTIVAL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97529" y="5823921"/>
            <a:ext cx="5849615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2020 MBC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가요대제전과 함께하는 </a:t>
            </a: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롯데월드타워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새해전야제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4986" b="14986"/>
          <a:stretch/>
        </p:blipFill>
        <p:spPr>
          <a:xfrm>
            <a:off x="4369773" y="1096102"/>
            <a:ext cx="1104869" cy="386861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4182745" y="1156677"/>
            <a:ext cx="0" cy="252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B5D7FE-BDC4-4142-96D0-E0D39ED0E13F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1775C95-0D44-46C2-9A94-88F8171C8958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72" r="6383" b="2186"/>
          <a:stretch/>
        </p:blipFill>
        <p:spPr>
          <a:xfrm>
            <a:off x="157464" y="2330394"/>
            <a:ext cx="5440245" cy="372750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262193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BRAND MARKETING</a:t>
            </a:r>
          </a:p>
        </p:txBody>
      </p:sp>
      <p:cxnSp>
        <p:nvCxnSpPr>
          <p:cNvPr id="38" name="직선 연결선 37"/>
          <p:cNvCxnSpPr/>
          <p:nvPr/>
        </p:nvCxnSpPr>
        <p:spPr>
          <a:xfrm rot="16200000" flipH="1">
            <a:off x="2729996" y="-109231"/>
            <a:ext cx="0" cy="244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16200000" flipH="1">
            <a:off x="2729997" y="220806"/>
            <a:ext cx="0" cy="244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436658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다수의 브랜드와 연간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파트너쉽을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맺으며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규모감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있는 브랜드 캠페인 진행 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4182745" y="1156677"/>
            <a:ext cx="0" cy="252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벤츠 로고마크/무료다운,벤츠 로고마크/ai파일,벤츠 로고마크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t="21295" r="5870" b="21295"/>
          <a:stretch/>
        </p:blipFill>
        <p:spPr bwMode="auto">
          <a:xfrm>
            <a:off x="4411709" y="1119727"/>
            <a:ext cx="1226210" cy="3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96911" y="852972"/>
            <a:ext cx="4809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9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65FCEB-363E-40BB-9E35-36B0634D0EDB}"/>
              </a:ext>
            </a:extLst>
          </p:cNvPr>
          <p:cNvGrpSpPr/>
          <p:nvPr/>
        </p:nvGrpSpPr>
        <p:grpSpPr>
          <a:xfrm>
            <a:off x="5654451" y="2320765"/>
            <a:ext cx="6129562" cy="3737135"/>
            <a:chOff x="5363226" y="4317357"/>
            <a:chExt cx="2854800" cy="1740544"/>
          </a:xfrm>
        </p:grpSpPr>
        <p:pic>
          <p:nvPicPr>
            <p:cNvPr id="18" name="그림 17" descr="벤츠 전기차 콘셉트 비전 EQS 스타필드 하남서 만난다 | 한경닷컴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1" t="5722" r="3685" b="6765"/>
            <a:stretch>
              <a:fillRect/>
            </a:stretch>
          </p:blipFill>
          <p:spPr bwMode="auto">
            <a:xfrm>
              <a:off x="5364153" y="4317357"/>
              <a:ext cx="2853873" cy="1740544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363226" y="5900008"/>
              <a:ext cx="2854800" cy="10034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lIns="72000" tIns="0" rIns="72000" bIns="0" rtlCol="0" anchor="ctr">
              <a:spAutoFit/>
              <a:scene3d>
                <a:camera prst="orthographicFront"/>
                <a:lightRig rig="threePt" dir="t"/>
              </a:scene3d>
              <a:sp3d extrusionH="12700"/>
            </a:bodyPr>
            <a:lstStyle>
              <a:defPPr>
                <a:defRPr lang="ko-KR"/>
              </a:defPPr>
              <a:lvl1pPr algn="r">
                <a:defRPr sz="1050" spc="-80">
                  <a:solidFill>
                    <a:schemeClr val="bg1"/>
                  </a:solidFill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-8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-윤고딕350" panose="02030504000101010101" pitchFamily="18" charset="-127"/>
                  <a:ea typeface="-윤고딕350" panose="02030504000101010101" pitchFamily="18" charset="-127"/>
                </a:rPr>
                <a:t>VISION EQS PUBLIC EXHIBITION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7307" y="5842456"/>
            <a:ext cx="50976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2019 / 2018 Mercedes-Benz GIVE `N BIKE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5D350F1-1564-4330-B26A-F3EB71B10A53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5E56FA5-4BDC-4BE9-83B3-104BF245E33E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2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http://blueinms.co.kr/wp-content/uploads/2017/09/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1" t="12522" r="1296" b="18433"/>
          <a:stretch/>
        </p:blipFill>
        <p:spPr bwMode="auto">
          <a:xfrm>
            <a:off x="7972425" y="4232488"/>
            <a:ext cx="4064000" cy="182541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http://blueinms.co.kr/wp-content/uploads/2017/05/art_jagua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5" t="21217" r="970" b="9040"/>
          <a:stretch/>
        </p:blipFill>
        <p:spPr bwMode="auto">
          <a:xfrm>
            <a:off x="7972425" y="2312988"/>
            <a:ext cx="4064000" cy="182541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http://blueinms.co.kr/wp-content/uploads/2017/09/mg_252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396" t="1653" r="1317" b="1791"/>
          <a:stretch/>
        </p:blipFill>
        <p:spPr bwMode="auto">
          <a:xfrm>
            <a:off x="155575" y="2312988"/>
            <a:ext cx="4040505" cy="374491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http://blueinms.co.kr/wp-content/uploads/2018/07/1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29" t="1313" r="24908" b="2272"/>
          <a:stretch/>
        </p:blipFill>
        <p:spPr bwMode="auto">
          <a:xfrm>
            <a:off x="4302760" y="2312988"/>
            <a:ext cx="3562985" cy="374491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5996" y="1156677"/>
            <a:ext cx="262193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BRAND MARKETING</a:t>
            </a:r>
          </a:p>
        </p:txBody>
      </p:sp>
      <p:cxnSp>
        <p:nvCxnSpPr>
          <p:cNvPr id="24" name="직선 연결선 23"/>
          <p:cNvCxnSpPr/>
          <p:nvPr/>
        </p:nvCxnSpPr>
        <p:spPr>
          <a:xfrm rot="16200000" flipH="1">
            <a:off x="2729996" y="-109231"/>
            <a:ext cx="0" cy="244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16200000" flipH="1">
            <a:off x="2729997" y="220806"/>
            <a:ext cx="0" cy="2448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1501396" y="1548269"/>
            <a:ext cx="436658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다수의 브랜드와 연간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파트너쉽을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맺으며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규모감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있는 브랜드 캠페인 진행 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4182745" y="1156677"/>
            <a:ext cx="0" cy="25200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184" y="1147501"/>
            <a:ext cx="1091279" cy="2865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356461" y="852972"/>
            <a:ext cx="961802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30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6880" y="5842456"/>
            <a:ext cx="40392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LAND ROVER HANGANG YACHT RACE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01745" y="5627013"/>
            <a:ext cx="3564000" cy="43088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2018 / 2017 / 2016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THE ART OF PERFORMANCE TOUR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2025" y="5842456"/>
            <a:ext cx="40644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LAND ROVER – BAR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2025" y="3922956"/>
            <a:ext cx="4064400" cy="21544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" tIns="0" rIns="7200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THE ART OF JAGUAR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74203E-ADFA-4F1D-BC40-66F06B38F7E0}"/>
              </a:ext>
            </a:extLst>
          </p:cNvPr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4362D1-8ECF-4E73-B675-1E7EB87353D0}"/>
              </a:ext>
            </a:extLst>
          </p:cNvPr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222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5485124" y="3508676"/>
            <a:ext cx="3310843" cy="6463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㈜</a:t>
            </a:r>
            <a:r>
              <a:rPr kumimoji="0" lang="en-US" altLang="ko-KR" sz="14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ko-KR" altLang="en-US" sz="14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엔크리에이션</a:t>
            </a:r>
            <a:endParaRPr kumimoji="0" lang="ko-KR" altLang="en-US" sz="1400" b="0" i="0" u="none" strike="noStrike" kern="1200" cap="none" spc="-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경기도 성남시 분당구 </a:t>
            </a:r>
            <a:r>
              <a:rPr kumimoji="0" lang="ko-KR" altLang="en-US" sz="14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판교역로</a:t>
            </a:r>
            <a:r>
              <a:rPr kumimoji="0" lang="ko-KR" altLang="en-US" sz="14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en-US" altLang="ko-KR" sz="14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192</a:t>
            </a:r>
            <a:r>
              <a:rPr kumimoji="0" lang="ko-KR" altLang="en-US" sz="14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번길</a:t>
            </a:r>
            <a:r>
              <a:rPr kumimoji="0" lang="ko-KR" altLang="en-US" sz="14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en-US" altLang="ko-KR" sz="14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16, 8F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852-86-02801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4389243" y="3508676"/>
            <a:ext cx="810479" cy="6463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사업자 명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사업장 주소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사업자 번호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342423" y="3560529"/>
            <a:ext cx="0" cy="5426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1B56FD4-9B58-4A75-932D-E92B24EB7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14252" r="59070" b="81394"/>
          <a:stretch/>
        </p:blipFill>
        <p:spPr>
          <a:xfrm>
            <a:off x="4509606" y="2349500"/>
            <a:ext cx="3172787" cy="7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0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8055" y="0"/>
            <a:ext cx="12192000" cy="6858000"/>
          </a:xfrm>
          <a:prstGeom prst="rect">
            <a:avLst/>
          </a:prstGeom>
          <a:gradFill>
            <a:gsLst>
              <a:gs pos="21000">
                <a:schemeClr val="tx1"/>
              </a:gs>
              <a:gs pos="58000">
                <a:schemeClr val="tx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630650" y="1130329"/>
            <a:ext cx="2214196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 MARKETING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630650" y="1069170"/>
            <a:ext cx="288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97189" y="2461449"/>
            <a:ext cx="279345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r">
              <a:defRPr sz="1050" spc="-8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 err="1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엔크레에이션의</a:t>
            </a:r>
            <a:r>
              <a:rPr kumimoji="0" lang="ko-KR" altLang="en-US" sz="1400" b="0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en-US" altLang="ko-KR" sz="1400" b="0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HYBRID MARKETING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56FB8C-A28B-444D-B118-DBD91C2A1360}"/>
              </a:ext>
            </a:extLst>
          </p:cNvPr>
          <p:cNvCxnSpPr/>
          <p:nvPr/>
        </p:nvCxnSpPr>
        <p:spPr>
          <a:xfrm flipV="1">
            <a:off x="6106290" y="2858633"/>
            <a:ext cx="0" cy="1861200"/>
          </a:xfrm>
          <a:prstGeom prst="line">
            <a:avLst/>
          </a:prstGeom>
          <a:ln>
            <a:solidFill>
              <a:schemeClr val="bg1">
                <a:lumMod val="65000"/>
                <a:alpha val="80000"/>
              </a:schemeClr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>
            <a:spLocks noChangeAspect="1"/>
          </p:cNvSpPr>
          <p:nvPr/>
        </p:nvSpPr>
        <p:spPr>
          <a:xfrm>
            <a:off x="2468223" y="3005679"/>
            <a:ext cx="3524510" cy="352451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2" name="원호 51"/>
          <p:cNvSpPr/>
          <p:nvPr/>
        </p:nvSpPr>
        <p:spPr>
          <a:xfrm flipV="1">
            <a:off x="2369133" y="2906589"/>
            <a:ext cx="3722690" cy="3722690"/>
          </a:xfrm>
          <a:prstGeom prst="arc">
            <a:avLst>
              <a:gd name="adj1" fmla="val 36904"/>
              <a:gd name="adj2" fmla="val 10796273"/>
            </a:avLst>
          </a:prstGeom>
          <a:ln w="22225">
            <a:gradFill flip="none" rotWithShape="1">
              <a:gsLst>
                <a:gs pos="0">
                  <a:srgbClr val="00B0F0">
                    <a:alpha val="50000"/>
                  </a:srgbClr>
                </a:gs>
                <a:gs pos="100000">
                  <a:srgbClr val="00B0F0"/>
                </a:gs>
              </a:gsLst>
              <a:lin ang="0" scaled="1"/>
              <a:tileRect/>
            </a:gra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3" name="타원 52"/>
          <p:cNvSpPr>
            <a:spLocks noChangeAspect="1"/>
          </p:cNvSpPr>
          <p:nvPr/>
        </p:nvSpPr>
        <p:spPr>
          <a:xfrm>
            <a:off x="6199268" y="3005679"/>
            <a:ext cx="3524510" cy="352451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4" name="원호 53"/>
          <p:cNvSpPr/>
          <p:nvPr/>
        </p:nvSpPr>
        <p:spPr>
          <a:xfrm>
            <a:off x="6100178" y="2906589"/>
            <a:ext cx="3722690" cy="3722690"/>
          </a:xfrm>
          <a:prstGeom prst="arc">
            <a:avLst>
              <a:gd name="adj1" fmla="val 36904"/>
              <a:gd name="adj2" fmla="val 10796273"/>
            </a:avLst>
          </a:prstGeom>
          <a:ln w="22225">
            <a:gradFill flip="none" rotWithShape="1">
              <a:gsLst>
                <a:gs pos="0">
                  <a:srgbClr val="BB9B6A">
                    <a:alpha val="50000"/>
                  </a:srgbClr>
                </a:gs>
                <a:gs pos="100000">
                  <a:srgbClr val="BB9B6A"/>
                </a:gs>
              </a:gsLst>
              <a:lin ang="0" scaled="1"/>
              <a:tileRect/>
            </a:gra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73783" y="3680724"/>
            <a:ext cx="9133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1600" b="1" spc="-8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OFF-LINE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3788357" y="3999961"/>
            <a:ext cx="88424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79118" y="4096219"/>
            <a:ext cx="290271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1200" spc="-8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오프라인의 이벤트의 다양한 현장감을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온라인에서도 느낄 수 있도록 기획 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연출합니다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4754464" y="4914440"/>
            <a:ext cx="652095" cy="540000"/>
            <a:chOff x="4532926" y="4525489"/>
            <a:chExt cx="1022957" cy="844270"/>
          </a:xfrm>
          <a:effectLst>
            <a:outerShdw blurRad="63500" sx="102000" sy="102000" algn="tl" rotWithShape="0">
              <a:prstClr val="black">
                <a:alpha val="50000"/>
              </a:prstClr>
            </a:outerShdw>
          </a:effectLst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2926" y="4525489"/>
              <a:ext cx="1022869" cy="345155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5022"/>
            <a:stretch/>
          </p:blipFill>
          <p:spPr>
            <a:xfrm>
              <a:off x="4532926" y="4870644"/>
              <a:ext cx="1022957" cy="499115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50000"/>
                </a:prstClr>
              </a:outerShdw>
            </a:effectLst>
          </p:spPr>
        </p:pic>
      </p:grpSp>
      <p:sp>
        <p:nvSpPr>
          <p:cNvPr id="72" name="TextBox 71"/>
          <p:cNvSpPr txBox="1"/>
          <p:nvPr/>
        </p:nvSpPr>
        <p:spPr>
          <a:xfrm>
            <a:off x="4749170" y="4656032"/>
            <a:ext cx="66268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900" b="1" spc="-80">
                <a:solidFill>
                  <a:srgbClr val="00B0F0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LAUNCHING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558" y="4914440"/>
            <a:ext cx="709192" cy="54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</p:pic>
      <p:sp>
        <p:nvSpPr>
          <p:cNvPr id="74" name="TextBox 73"/>
          <p:cNvSpPr txBox="1"/>
          <p:nvPr/>
        </p:nvSpPr>
        <p:spPr>
          <a:xfrm>
            <a:off x="3919378" y="4656032"/>
            <a:ext cx="61555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900" b="1" spc="-80">
                <a:solidFill>
                  <a:srgbClr val="00B0F0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EXHIBITION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3054397" y="4914440"/>
            <a:ext cx="645447" cy="540000"/>
            <a:chOff x="6255794" y="3580122"/>
            <a:chExt cx="2386595" cy="2009466"/>
          </a:xfrm>
          <a:effectLst>
            <a:outerShdw blurRad="63500" sx="102000" sy="102000" algn="tl" rotWithShape="0">
              <a:prstClr val="black">
                <a:alpha val="50000"/>
              </a:prstClr>
            </a:outerShdw>
          </a:effectLst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271" y="4447209"/>
              <a:ext cx="2386118" cy="1142379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5794" y="3580122"/>
              <a:ext cx="2385801" cy="893453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50000"/>
                </a:prstClr>
              </a:outerShdw>
            </a:effectLst>
          </p:spPr>
        </p:pic>
      </p:grpSp>
      <p:sp>
        <p:nvSpPr>
          <p:cNvPr id="76" name="TextBox 75"/>
          <p:cNvSpPr txBox="1"/>
          <p:nvPr/>
        </p:nvSpPr>
        <p:spPr>
          <a:xfrm>
            <a:off x="3125982" y="4656032"/>
            <a:ext cx="5020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900" b="1" spc="-80">
                <a:solidFill>
                  <a:srgbClr val="00B0F0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SEMINAR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52597" y="3680724"/>
            <a:ext cx="81785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1600" b="1" spc="-8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ON-LINE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7519402" y="3999961"/>
            <a:ext cx="884243" cy="0"/>
          </a:xfrm>
          <a:prstGeom prst="line">
            <a:avLst/>
          </a:prstGeom>
          <a:ln w="31750">
            <a:solidFill>
              <a:srgbClr val="BB9B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608268" y="4096219"/>
            <a:ext cx="27065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온라인 이벤트의 다양한 연출 방식을 고려하여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목적에 따라 전략적으로 운영됩니다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614612" y="4663726"/>
            <a:ext cx="89960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1000" b="1" spc="-80">
                <a:solidFill>
                  <a:srgbClr val="00B0F0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BROADCASTING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6718" y="4965859"/>
            <a:ext cx="455393" cy="45539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63182" y="5433136"/>
            <a:ext cx="80246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1000" b="0" spc="-8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Face to Face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Conference Calls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748004" y="4656032"/>
            <a:ext cx="51328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1000" b="1" spc="-80">
                <a:solidFill>
                  <a:srgbClr val="00B0F0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WEBINAR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948" y="4959820"/>
            <a:ext cx="455393" cy="45539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535765" y="5417748"/>
            <a:ext cx="93775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1000" b="0" spc="-8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Streaming or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Interactive Meetings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517033" y="4575477"/>
            <a:ext cx="76944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1000" b="1" spc="-80">
                <a:solidFill>
                  <a:srgbClr val="00B0F0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VIRTUAL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CONFERENCE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057" y="4939266"/>
            <a:ext cx="455393" cy="45539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6434959" y="5417748"/>
            <a:ext cx="93359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sz="1000" b="0" spc="-8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In-person &amp; Online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Virtual Events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44D175-A0F3-4F99-B285-5F0FA2A8BE9F}"/>
              </a:ext>
            </a:extLst>
          </p:cNvPr>
          <p:cNvSpPr txBox="1"/>
          <p:nvPr/>
        </p:nvSpPr>
        <p:spPr>
          <a:xfrm>
            <a:off x="630650" y="1430629"/>
            <a:ext cx="502060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BTL 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감성과 기획력 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+ 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온라인 디지털 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Tool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의 결합으로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공간의 경계와 한계를 뛰어넘는 </a:t>
            </a:r>
            <a:r>
              <a:rPr kumimoji="0" lang="ko-KR" altLang="en-US" sz="120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언택트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마케팅의 전문적인 노하우를 가지고 있습니다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0B3C03-2FA3-4F8B-BC1A-7D33DF5A626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4426" r="59349" b="81159"/>
          <a:stretch/>
        </p:blipFill>
        <p:spPr>
          <a:xfrm>
            <a:off x="511723" y="402155"/>
            <a:ext cx="2249591" cy="6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low of light wallpapers | Flow of light stock photo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2"/>
            <a:ext cx="12192000" cy="68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" y="7257"/>
            <a:ext cx="12193200" cy="6858000"/>
          </a:xfrm>
          <a:prstGeom prst="rect">
            <a:avLst/>
          </a:prstGeom>
          <a:gradFill>
            <a:gsLst>
              <a:gs pos="100000">
                <a:schemeClr val="tx1">
                  <a:alpha val="60000"/>
                </a:schemeClr>
              </a:gs>
              <a:gs pos="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5BF88C-7F41-424F-9A99-F26EDA8BE0C8}"/>
              </a:ext>
            </a:extLst>
          </p:cNvPr>
          <p:cNvSpPr/>
          <p:nvPr/>
        </p:nvSpPr>
        <p:spPr>
          <a:xfrm>
            <a:off x="631454" y="2989936"/>
            <a:ext cx="10922371" cy="314416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72DB594-F782-4FE2-BE09-95763C6A8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03" t="3403" r="3403" b="3403"/>
          <a:stretch/>
        </p:blipFill>
        <p:spPr>
          <a:xfrm>
            <a:off x="8857934" y="3295650"/>
            <a:ext cx="2417802" cy="2417802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B7E1AC-3CC7-4084-910A-6FD505C0FA9B}"/>
              </a:ext>
            </a:extLst>
          </p:cNvPr>
          <p:cNvSpPr txBox="1">
            <a:spLocks noChangeAspect="1"/>
          </p:cNvSpPr>
          <p:nvPr/>
        </p:nvSpPr>
        <p:spPr>
          <a:xfrm>
            <a:off x="9019704" y="3457420"/>
            <a:ext cx="2094261" cy="2094261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b="1" spc="-80">
                <a:solidFill>
                  <a:srgbClr val="BB9B6A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80" normalizeH="0" baseline="0" noProof="0" dirty="0" err="1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언택트</a:t>
            </a:r>
            <a:endParaRPr kumimoji="0" lang="ko-KR" altLang="en-US" sz="1800" b="1" i="0" u="none" strike="noStrike" kern="1200" cap="none" spc="-80" normalizeH="0" baseline="0" noProof="0" dirty="0">
              <a:ln>
                <a:noFill/>
              </a:ln>
              <a:solidFill>
                <a:srgbClr val="BB9B6A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80" normalizeH="0" baseline="0" noProof="0" dirty="0" err="1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스트리밍</a:t>
            </a:r>
            <a:endParaRPr kumimoji="0" lang="ko-KR" altLang="en-US" sz="1800" b="1" i="0" u="none" strike="noStrike" kern="1200" cap="none" spc="-80" normalizeH="0" baseline="0" noProof="0" dirty="0">
              <a:ln>
                <a:noFill/>
              </a:ln>
              <a:solidFill>
                <a:srgbClr val="BB9B6A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[ On-Demand / Live ]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72DB594-F782-4FE2-BE09-95763C6A8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03" t="3403" r="3403" b="3403"/>
          <a:stretch/>
        </p:blipFill>
        <p:spPr>
          <a:xfrm>
            <a:off x="6205153" y="3295650"/>
            <a:ext cx="2417801" cy="2417802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B7E1AC-3CC7-4084-910A-6FD505C0FA9B}"/>
              </a:ext>
            </a:extLst>
          </p:cNvPr>
          <p:cNvSpPr txBox="1">
            <a:spLocks noChangeAspect="1"/>
          </p:cNvSpPr>
          <p:nvPr/>
        </p:nvSpPr>
        <p:spPr>
          <a:xfrm>
            <a:off x="6366922" y="3457420"/>
            <a:ext cx="2094260" cy="2094261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b="1" spc="-80">
                <a:solidFill>
                  <a:srgbClr val="BB9B6A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디자인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&amp;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80" normalizeH="0" baseline="0" noProof="0" dirty="0" err="1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컨텐츠</a:t>
            </a:r>
            <a:endParaRPr kumimoji="0" lang="ko-KR" altLang="en-US" sz="1800" b="1" i="0" u="none" strike="noStrike" kern="1200" cap="none" spc="-80" normalizeH="0" baseline="0" noProof="0" dirty="0">
              <a:ln>
                <a:noFill/>
              </a:ln>
              <a:solidFill>
                <a:srgbClr val="BB9B6A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2DB594-F782-4FE2-BE09-95763C6A8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03" t="3403" r="3403" b="3403"/>
          <a:stretch/>
        </p:blipFill>
        <p:spPr>
          <a:xfrm>
            <a:off x="3552373" y="3295650"/>
            <a:ext cx="2417801" cy="2417802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B7E1AC-3CC7-4084-910A-6FD505C0FA9B}"/>
              </a:ext>
            </a:extLst>
          </p:cNvPr>
          <p:cNvSpPr txBox="1">
            <a:spLocks noChangeAspect="1"/>
          </p:cNvSpPr>
          <p:nvPr/>
        </p:nvSpPr>
        <p:spPr>
          <a:xfrm>
            <a:off x="3714142" y="3457420"/>
            <a:ext cx="2094260" cy="2094261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 b="1" spc="-80">
                <a:solidFill>
                  <a:srgbClr val="BB9B6A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New Platform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2DB594-F782-4FE2-BE09-95763C6A8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03" t="3403" r="3403" b="3403"/>
          <a:stretch/>
        </p:blipFill>
        <p:spPr>
          <a:xfrm>
            <a:off x="899592" y="3295650"/>
            <a:ext cx="2417801" cy="2417802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7E1AC-3CC7-4084-910A-6FD505C0FA9B}"/>
              </a:ext>
            </a:extLst>
          </p:cNvPr>
          <p:cNvSpPr txBox="1">
            <a:spLocks noChangeAspect="1"/>
          </p:cNvSpPr>
          <p:nvPr/>
        </p:nvSpPr>
        <p:spPr>
          <a:xfrm>
            <a:off x="1061361" y="3457420"/>
            <a:ext cx="2094260" cy="2094261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 algn="ctr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전략</a:t>
            </a:r>
            <a:r>
              <a:rPr kumimoji="0" lang="en-US" altLang="ko-KR" sz="18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·</a:t>
            </a:r>
            <a:r>
              <a:rPr kumimoji="0" lang="ko-KR" altLang="en-US" sz="1800" b="1" i="0" u="none" strike="noStrike" kern="1200" cap="none" spc="-8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기획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E1589A-4D5A-4C49-B278-AD8CAB14C25F}"/>
              </a:ext>
            </a:extLst>
          </p:cNvPr>
          <p:cNvSpPr txBox="1"/>
          <p:nvPr/>
        </p:nvSpPr>
        <p:spPr>
          <a:xfrm>
            <a:off x="630650" y="1130329"/>
            <a:ext cx="2214196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 MARKETING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DBDB494-2EBD-4058-A278-BAB27558CCBA}"/>
              </a:ext>
            </a:extLst>
          </p:cNvPr>
          <p:cNvCxnSpPr/>
          <p:nvPr/>
        </p:nvCxnSpPr>
        <p:spPr>
          <a:xfrm>
            <a:off x="630650" y="1069170"/>
            <a:ext cx="288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6F8AA9-E764-43BA-9258-606070D36EFF}"/>
              </a:ext>
            </a:extLst>
          </p:cNvPr>
          <p:cNvSpPr txBox="1"/>
          <p:nvPr/>
        </p:nvSpPr>
        <p:spPr>
          <a:xfrm>
            <a:off x="630650" y="1522962"/>
            <a:ext cx="3481722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항상 새로운 기획으로 전략을 제시하고 실행하는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모든 단계의 온라인과 오프라인 통합 솔루션을 제공하는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One Stop Service : 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총괄 대행사의 역할을 수행합니다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8461185" y="4504551"/>
            <a:ext cx="559581" cy="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808405" y="4504551"/>
            <a:ext cx="559581" cy="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155624" y="4504551"/>
            <a:ext cx="559581" cy="0"/>
          </a:xfrm>
          <a:prstGeom prst="line">
            <a:avLst/>
          </a:prstGeom>
          <a:ln>
            <a:solidFill>
              <a:srgbClr val="9B7331">
                <a:alpha val="50196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1C1DA81-D8B2-47BC-8AF8-0C882FE62C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4426" r="59349" b="81159"/>
          <a:stretch/>
        </p:blipFill>
        <p:spPr>
          <a:xfrm>
            <a:off x="511723" y="402155"/>
            <a:ext cx="2249591" cy="6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FF351B-C661-4E33-88E4-B7B32319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921079" y="1160747"/>
            <a:ext cx="139621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6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CONFERENCE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3FD20B-00BD-4CC0-9C9F-93D3F0E1FFA8}"/>
              </a:ext>
            </a:extLst>
          </p:cNvPr>
          <p:cNvSpPr/>
          <p:nvPr/>
        </p:nvSpPr>
        <p:spPr>
          <a:xfrm>
            <a:off x="364476" y="1916832"/>
            <a:ext cx="11420156" cy="460851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384" y="2085896"/>
            <a:ext cx="8333372" cy="3770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>
              <a:defRPr spc="-80">
                <a:solidFill>
                  <a:srgbClr val="00B0F0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+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카카오 컨퍼런스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[if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Kakao 2021] / https://if.kakao.com/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    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소통을 위한 온라인 컨퍼런스 총 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130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개의 영상 제작 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계열사 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CEO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ko-KR" altLang="en-US" sz="105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프리젠테이션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[XR]/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개발자 </a:t>
            </a:r>
            <a:r>
              <a:rPr kumimoji="0" lang="ko-KR" altLang="en-US" sz="105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프리젠테이션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영상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각 사별 홍보영상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HR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영상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/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메이킹 영상 외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361270" y="991470"/>
            <a:ext cx="379271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8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B16D98-2C48-421E-9529-A1D87E183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0" y="2649311"/>
            <a:ext cx="3361344" cy="179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277854-A9D7-4D13-9917-5F1028469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54" y="4441033"/>
            <a:ext cx="3361344" cy="18182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01D444-37B3-4621-869A-E62A64E6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756" y="2649310"/>
            <a:ext cx="3354444" cy="179172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48F8BD-9829-47ED-A215-A4C3D932E7AF}"/>
              </a:ext>
            </a:extLst>
          </p:cNvPr>
          <p:cNvGrpSpPr/>
          <p:nvPr/>
        </p:nvGrpSpPr>
        <p:grpSpPr>
          <a:xfrm>
            <a:off x="7869504" y="2661925"/>
            <a:ext cx="3507900" cy="3587800"/>
            <a:chOff x="7095452" y="2790828"/>
            <a:chExt cx="3120278" cy="35061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07E729-7757-4CE3-8CC6-44C1FDD1C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5452" y="5090952"/>
              <a:ext cx="2280973" cy="120607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1EBF7F0-8598-448D-8B54-61321043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4194" y="2790828"/>
              <a:ext cx="2262257" cy="121529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2E761DE-AC22-4CFE-B78F-F536221F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4757" y="4022440"/>
              <a:ext cx="2280973" cy="1206071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8D008D2-04E1-49CD-8213-A8CA597D3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3755" y="4423419"/>
            <a:ext cx="3361345" cy="1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2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FF351B-C661-4E33-88E4-B7B32319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361270" y="991470"/>
            <a:ext cx="379271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8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921079" y="1160747"/>
            <a:ext cx="125784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6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LAUNCHING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3FD20B-00BD-4CC0-9C9F-93D3F0E1FFA8}"/>
              </a:ext>
            </a:extLst>
          </p:cNvPr>
          <p:cNvSpPr/>
          <p:nvPr/>
        </p:nvSpPr>
        <p:spPr>
          <a:xfrm>
            <a:off x="364476" y="1916832"/>
            <a:ext cx="11420156" cy="460851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384" y="2085896"/>
            <a:ext cx="4184159" cy="3770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>
              <a:defRPr spc="-80">
                <a:solidFill>
                  <a:srgbClr val="00B0F0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+ LEXUS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｜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New LS Online Media Conference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    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가상의 증강현실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(AR)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을 접목한 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LEXUS LS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신차 발표 및 </a:t>
            </a:r>
            <a:r>
              <a:rPr kumimoji="0" lang="ko-KR" altLang="en-US" sz="105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버추얼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ko-KR" altLang="en-US" sz="105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쇼케이스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진행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45" t="1387" r="17293"/>
          <a:stretch/>
        </p:blipFill>
        <p:spPr>
          <a:xfrm>
            <a:off x="551384" y="2636912"/>
            <a:ext cx="6075679" cy="375619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344" y="4797152"/>
            <a:ext cx="2376264" cy="145077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248" y="2672916"/>
            <a:ext cx="3160621" cy="194421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988" y="2816932"/>
            <a:ext cx="2464213" cy="154759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7" r="7844"/>
          <a:stretch/>
        </p:blipFill>
        <p:spPr>
          <a:xfrm>
            <a:off x="6744071" y="4473116"/>
            <a:ext cx="2376264" cy="144220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18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FF351B-C661-4E33-88E4-B7B32319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361270" y="991470"/>
            <a:ext cx="379271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8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921079" y="1160747"/>
            <a:ext cx="125784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6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LAUNCHING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3FD20B-00BD-4CC0-9C9F-93D3F0E1FFA8}"/>
              </a:ext>
            </a:extLst>
          </p:cNvPr>
          <p:cNvSpPr/>
          <p:nvPr/>
        </p:nvSpPr>
        <p:spPr>
          <a:xfrm>
            <a:off x="364476" y="1916832"/>
            <a:ext cx="11420156" cy="460851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384" y="2085896"/>
            <a:ext cx="3960380" cy="3770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>
              <a:defRPr spc="-80">
                <a:solidFill>
                  <a:srgbClr val="00B0F0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+ TOYOTA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｜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New SIENNA HYBRID Media Launching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      </a:t>
            </a:r>
            <a:r>
              <a:rPr kumimoji="0" lang="ko-KR" altLang="en-US" sz="105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스트리밍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영상 사전 제작 및 온라인 송출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48" y="2637294"/>
            <a:ext cx="6869191" cy="375581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28" y="2703602"/>
            <a:ext cx="2057471" cy="107899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7" y="4325516"/>
            <a:ext cx="2814479" cy="188151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617" y="2924945"/>
            <a:ext cx="2483806" cy="139714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466" y="3876957"/>
            <a:ext cx="2201333" cy="123825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50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FF351B-C661-4E33-88E4-B7B32319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361270" y="991470"/>
            <a:ext cx="379271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8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921079" y="1160747"/>
            <a:ext cx="125784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6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LAUNCHING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3FD20B-00BD-4CC0-9C9F-93D3F0E1FFA8}"/>
              </a:ext>
            </a:extLst>
          </p:cNvPr>
          <p:cNvSpPr/>
          <p:nvPr/>
        </p:nvSpPr>
        <p:spPr>
          <a:xfrm>
            <a:off x="364476" y="1916832"/>
            <a:ext cx="11420156" cy="460851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384" y="2085896"/>
            <a:ext cx="3651641" cy="3770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>
              <a:defRPr spc="-80">
                <a:solidFill>
                  <a:srgbClr val="00B0F0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+ </a:t>
            </a: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코웨이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icon </a:t>
            </a:r>
            <a:r>
              <a:rPr kumimoji="0" lang="ko-KR" altLang="en-US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정수기 온라인 </a:t>
            </a:r>
            <a:r>
              <a:rPr kumimoji="0" lang="ko-KR" altLang="en-US" sz="1400" b="1" i="0" u="none" strike="noStrike" kern="1200" cap="none" spc="-8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런칭쇼</a:t>
            </a:r>
            <a:endParaRPr kumimoji="0" lang="en-US" altLang="ko-KR" sz="1400" b="1" i="0" u="none" strike="noStrike" kern="1200" cap="none" spc="-8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     </a:t>
            </a:r>
            <a:r>
              <a:rPr kumimoji="0" lang="ko-KR" altLang="en-US" sz="105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스트리밍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영상 사전 제작 및 온라인 송출 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–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사전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사후 프로모션 진행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05" y="2631985"/>
            <a:ext cx="6686447" cy="376112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7E42AD-DBB1-4710-B155-B30482D4C9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5827" y="2720534"/>
            <a:ext cx="3241143" cy="185437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220" y="3131332"/>
            <a:ext cx="2318866" cy="130436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630" y="4836956"/>
            <a:ext cx="2535718" cy="142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510" y="4315048"/>
            <a:ext cx="2502703" cy="140777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16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FF351B-C661-4E33-88E4-B7B32319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361270" y="991470"/>
            <a:ext cx="379271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8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20CCA8-7D69-4A12-A3B9-E79DC9AE4E53}"/>
              </a:ext>
            </a:extLst>
          </p:cNvPr>
          <p:cNvSpPr txBox="1"/>
          <p:nvPr/>
        </p:nvSpPr>
        <p:spPr>
          <a:xfrm>
            <a:off x="921079" y="1160747"/>
            <a:ext cx="139621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60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UNTACT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B9B6A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CONFERENCE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3FD20B-00BD-4CC0-9C9F-93D3F0E1FFA8}"/>
              </a:ext>
            </a:extLst>
          </p:cNvPr>
          <p:cNvSpPr/>
          <p:nvPr/>
        </p:nvSpPr>
        <p:spPr>
          <a:xfrm>
            <a:off x="364476" y="1916832"/>
            <a:ext cx="11420156" cy="460851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71475" y="1916832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1475" y="6525344"/>
            <a:ext cx="11412538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384" y="2085896"/>
            <a:ext cx="5346656" cy="3770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 extrusionH="12700"/>
          </a:bodyPr>
          <a:lstStyle>
            <a:defPPr>
              <a:defRPr lang="ko-KR"/>
            </a:defPPr>
            <a:lvl1pPr>
              <a:defRPr spc="-80">
                <a:solidFill>
                  <a:srgbClr val="00B0F0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8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+ 2021 LEXUS &amp; TOYOTA Dealer Convention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     Off-Line Studio + </a:t>
            </a:r>
            <a:r>
              <a:rPr kumimoji="0" lang="ko-KR" altLang="en-US" sz="105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딜러사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별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화상 연결 </a:t>
            </a:r>
            <a:r>
              <a:rPr kumimoji="0" lang="en-US" altLang="ko-KR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– 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실시간 라이브 </a:t>
            </a:r>
            <a:r>
              <a:rPr kumimoji="0" lang="ko-KR" altLang="en-US" sz="1050" b="0" i="0" u="none" strike="noStrike" kern="1200" cap="none" spc="-8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스트리밍으로</a:t>
            </a:r>
            <a:r>
              <a:rPr kumimoji="0" lang="ko-KR" altLang="en-US" sz="105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</a:rPr>
              <a:t> 딜러와의 소통 및 시상식 진행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215" y="2626496"/>
            <a:ext cx="2162606" cy="121646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81" y="2610487"/>
            <a:ext cx="4420409" cy="248648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55" y="2611412"/>
            <a:ext cx="4418765" cy="248555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7698" y="3901686"/>
            <a:ext cx="2162606" cy="121646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95" y="4722960"/>
            <a:ext cx="2727546" cy="153424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349" y="4722960"/>
            <a:ext cx="2064184" cy="154813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71" y="4722960"/>
            <a:ext cx="2296234" cy="15281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617887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. Rix모던고딕 M">
      <a:majorFont>
        <a:latin typeface="Rix모던고딕 M"/>
        <a:ea typeface="Rix모던고딕 M"/>
        <a:cs typeface=""/>
      </a:majorFont>
      <a:minorFont>
        <a:latin typeface="Rix모던고딕 M"/>
        <a:ea typeface="Rix모던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623</Words>
  <Application>Microsoft Office PowerPoint</Application>
  <PresentationFormat>와이드스크린</PresentationFormat>
  <Paragraphs>142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Rix모던고딕 M</vt:lpstr>
      <vt:lpstr>맑은 고딕</vt:lpstr>
      <vt:lpstr>-윤고딕350</vt:lpstr>
      <vt:lpstr>Arial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jihyun</dc:creator>
  <cp:lastModifiedBy>Jaewoo Kim</cp:lastModifiedBy>
  <cp:revision>275</cp:revision>
  <dcterms:created xsi:type="dcterms:W3CDTF">2022-04-15T02:49:40Z</dcterms:created>
  <dcterms:modified xsi:type="dcterms:W3CDTF">2025-10-30T03:40:24Z</dcterms:modified>
</cp:coreProperties>
</file>